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44"/>
  </p:handoutMasterIdLst>
  <p:sldIdLst>
    <p:sldId id="256" r:id="rId2"/>
    <p:sldId id="28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68" r:id="rId16"/>
    <p:sldId id="270" r:id="rId17"/>
    <p:sldId id="271" r:id="rId18"/>
    <p:sldId id="272" r:id="rId19"/>
    <p:sldId id="273" r:id="rId20"/>
    <p:sldId id="274" r:id="rId21"/>
    <p:sldId id="275" r:id="rId22"/>
    <p:sldId id="295" r:id="rId23"/>
    <p:sldId id="276" r:id="rId24"/>
    <p:sldId id="277" r:id="rId25"/>
    <p:sldId id="280" r:id="rId26"/>
    <p:sldId id="278" r:id="rId27"/>
    <p:sldId id="279" r:id="rId28"/>
    <p:sldId id="281" r:id="rId29"/>
    <p:sldId id="282" r:id="rId30"/>
    <p:sldId id="283" r:id="rId31"/>
    <p:sldId id="284" r:id="rId32"/>
    <p:sldId id="286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6" r:id="rId41"/>
    <p:sldId id="297" r:id="rId42"/>
    <p:sldId id="298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174DD3-14C0-4E07-997B-D9D011446CFB}" type="datetimeFigureOut">
              <a:rPr lang="en-US" smtClean="0"/>
              <a:pPr/>
              <a:t>6/21/2010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6AD64A-A1F5-4288-AE85-768BBE4479C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6/21/2010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6/21/2010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6/21/2010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6/21/2010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6/21/2010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6/21/2010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6/21/2010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6/21/2010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6/21/2010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6/21/2010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6/21/2010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699CB88-5E1A-4FAC-892A-60949ACB1F6F}" type="datetimeFigureOut">
              <a:rPr lang="en-US" smtClean="0"/>
              <a:pPr/>
              <a:t>6/21/2010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0070C0"/>
                </a:solidFill>
                <a:effectLst/>
              </a:rPr>
              <a:t>Small Group Projects</a:t>
            </a:r>
            <a:endParaRPr lang="en-US" dirty="0">
              <a:solidFill>
                <a:srgbClr val="0070C0"/>
              </a:solidFill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Learning to Speak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Speaking to Learn</a:t>
            </a:r>
            <a:endParaRPr lang="en-US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0070C0"/>
                </a:solidFill>
                <a:effectLst/>
              </a:rPr>
              <a:t>An Effective Atmosphere</a:t>
            </a:r>
            <a:endParaRPr lang="en-US" dirty="0">
              <a:solidFill>
                <a:srgbClr val="0070C0"/>
              </a:solidFill>
              <a:effectLst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0070C0"/>
                </a:solidFill>
                <a:effectLst/>
              </a:rPr>
              <a:t>Small Group Communication Skills</a:t>
            </a:r>
            <a:endParaRPr lang="en-US" dirty="0">
              <a:solidFill>
                <a:srgbClr val="0070C0"/>
              </a:solidFill>
              <a:effectLst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Small Group Communication Skills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>
                <a:solidFill>
                  <a:srgbClr val="0070C0"/>
                </a:solidFill>
              </a:rPr>
              <a:t>Definitions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-3-30 people (depends on function)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-Share a common task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-Communicate face to face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-Interact with and influence one another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-Membership may be assigned or self-selected</a:t>
            </a: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effectLst/>
              </a:rPr>
              <a:t>Small Group Communication Skills</a:t>
            </a:r>
            <a:endParaRPr lang="en-US" dirty="0">
              <a:solidFill>
                <a:srgbClr val="0070C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Small Groups Are Systems</a:t>
            </a: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Members play roles in system</a:t>
            </a: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One member plays many roles</a:t>
            </a: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Roles overlap</a:t>
            </a:r>
          </a:p>
          <a:p>
            <a:pPr algn="ctr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effectLst/>
              </a:rPr>
              <a:t>Small Group Communication Skills</a:t>
            </a:r>
            <a:endParaRPr lang="en-US" dirty="0">
              <a:solidFill>
                <a:srgbClr val="0070C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Small Groups Are Systems</a:t>
            </a:r>
          </a:p>
          <a:p>
            <a:pPr algn="ctr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Formal/Informal</a:t>
            </a: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Task/Maintenance/Procedure</a:t>
            </a: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Small Group Communications Skills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>
                <a:solidFill>
                  <a:srgbClr val="0070C0"/>
                </a:solidFill>
              </a:rPr>
              <a:t>Task Roles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Record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Report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Research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Clarify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Initiate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Coordinate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Devil’s Advocate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Task Specific Roles</a:t>
            </a: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effectLst/>
              </a:rPr>
              <a:t>Small Group Communication Skills</a:t>
            </a:r>
            <a:endParaRPr lang="en-US" dirty="0">
              <a:solidFill>
                <a:srgbClr val="0070C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Maintenance Roles</a:t>
            </a: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Support/Encourage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Relieve tension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Expedite communication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Monitor and manage conflicts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effectLst/>
              </a:rPr>
              <a:t>Small Group Communication Skills</a:t>
            </a:r>
            <a:endParaRPr lang="en-US" dirty="0">
              <a:solidFill>
                <a:srgbClr val="0070C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Procedural Roles</a:t>
            </a: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Arrange/Call meetings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Communicate with members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Provide copies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Arrange space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Create/Monitor agenda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Create/Monitor member and group tasks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effectLst/>
              </a:rPr>
              <a:t>Small Group Communication Skills</a:t>
            </a:r>
            <a:endParaRPr lang="en-US" dirty="0">
              <a:solidFill>
                <a:srgbClr val="0070C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Dysfunctional Roles</a:t>
            </a:r>
          </a:p>
          <a:p>
            <a:pPr algn="ctr">
              <a:buNone/>
            </a:pPr>
            <a:endParaRPr lang="en-US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Controller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Distracter 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Blocker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Cynic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Ghost</a:t>
            </a: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effectLst/>
              </a:rPr>
              <a:t>Small Group Communication Skills</a:t>
            </a:r>
            <a:endParaRPr lang="en-US" dirty="0">
              <a:solidFill>
                <a:srgbClr val="0070C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Inherent Problems</a:t>
            </a:r>
          </a:p>
          <a:p>
            <a:pPr algn="ctr">
              <a:buNone/>
            </a:pPr>
            <a:endParaRPr lang="en-US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Time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Conflict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Evaluation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0070C0"/>
                </a:solidFill>
                <a:effectLst/>
              </a:rPr>
              <a:t>Teaching Oral Communication</a:t>
            </a:r>
            <a:endParaRPr lang="en-US" dirty="0">
              <a:solidFill>
                <a:srgbClr val="0070C0"/>
              </a:solidFill>
              <a:effectLst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effectLst/>
              </a:rPr>
              <a:t>Small Group Communication Skills</a:t>
            </a:r>
            <a:endParaRPr lang="en-US" dirty="0">
              <a:solidFill>
                <a:srgbClr val="0070C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Solving Inherent Problems</a:t>
            </a:r>
          </a:p>
          <a:p>
            <a:pPr algn="ct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Time</a:t>
            </a:r>
          </a:p>
          <a:p>
            <a:pPr algn="ctr">
              <a:buNone/>
            </a:pPr>
            <a:r>
              <a:rPr lang="en-US" dirty="0" smtClean="0">
                <a:solidFill>
                  <a:srgbClr val="0070C0"/>
                </a:solidFill>
              </a:rPr>
              <a:t>In Small Group</a:t>
            </a:r>
            <a:endParaRPr lang="en-US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Discussion of expectations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Topic management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Use of agendas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Final review of time and tasks for next meeting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effectLst/>
              </a:rPr>
              <a:t>Small Group Communication Skills</a:t>
            </a:r>
            <a:endParaRPr lang="en-US" dirty="0">
              <a:solidFill>
                <a:srgbClr val="0070C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Solving Inherent Problems</a:t>
            </a:r>
          </a:p>
          <a:p>
            <a:pPr algn="ctr">
              <a:buNone/>
            </a:pPr>
            <a:endParaRPr lang="en-US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Problem-Solving Agendas</a:t>
            </a:r>
          </a:p>
          <a:p>
            <a:pPr algn="ctr">
              <a:buNone/>
            </a:pPr>
            <a:endParaRPr lang="en-US" b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0070C0"/>
                </a:solidFill>
                <a:effectLst/>
              </a:rPr>
              <a:t>Conflict Management</a:t>
            </a:r>
            <a:endParaRPr lang="en-US" dirty="0">
              <a:solidFill>
                <a:srgbClr val="0070C0"/>
              </a:solidFill>
              <a:effectLst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effectLst/>
              </a:rPr>
              <a:t>Small Group Communication Skills</a:t>
            </a:r>
            <a:endParaRPr lang="en-US" dirty="0">
              <a:solidFill>
                <a:srgbClr val="0070C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Solving Inherent Problems</a:t>
            </a:r>
          </a:p>
          <a:p>
            <a:pPr algn="ct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Conflict Management</a:t>
            </a:r>
          </a:p>
          <a:p>
            <a:pPr algn="ctr">
              <a:buNone/>
            </a:pPr>
            <a:endParaRPr lang="en-US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Procedural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Substantive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Personal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Dysfunctional Roles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effectLst/>
              </a:rPr>
              <a:t>Small Group Communication Skills</a:t>
            </a:r>
            <a:endParaRPr lang="en-US" dirty="0">
              <a:solidFill>
                <a:srgbClr val="0070C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Solving Inherent Problems</a:t>
            </a:r>
          </a:p>
          <a:p>
            <a:pPr algn="ct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Conflict Management</a:t>
            </a:r>
          </a:p>
          <a:p>
            <a:pPr algn="ctr">
              <a:buNone/>
            </a:pPr>
            <a:r>
              <a:rPr lang="en-US" dirty="0" smtClean="0">
                <a:solidFill>
                  <a:srgbClr val="0070C0"/>
                </a:solidFill>
              </a:rPr>
              <a:t>Procedural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Usually minor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Address it directly in meeting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effectLst/>
              </a:rPr>
              <a:t>Small Group Communication Skills</a:t>
            </a:r>
            <a:endParaRPr lang="en-US" dirty="0">
              <a:solidFill>
                <a:srgbClr val="0070C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Solving Inherent Problems</a:t>
            </a:r>
          </a:p>
          <a:p>
            <a:pPr algn="ct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Conflict Management</a:t>
            </a:r>
          </a:p>
          <a:p>
            <a:pPr algn="ctr">
              <a:buNone/>
            </a:pPr>
            <a:r>
              <a:rPr lang="en-US" dirty="0" smtClean="0">
                <a:solidFill>
                  <a:srgbClr val="0070C0"/>
                </a:solidFill>
              </a:rPr>
              <a:t>Substantive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How important is the disagreement?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How strongly do members feel?</a:t>
            </a:r>
          </a:p>
          <a:p>
            <a:pPr algn="ctr">
              <a:buNone/>
            </a:pPr>
            <a:endParaRPr lang="en-US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effectLst/>
              </a:rPr>
              <a:t>Small Group Communication Skills</a:t>
            </a:r>
            <a:endParaRPr lang="en-US" dirty="0">
              <a:solidFill>
                <a:srgbClr val="0070C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Solving Inherent Problems</a:t>
            </a:r>
          </a:p>
          <a:p>
            <a:pPr algn="ct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Conflict Management</a:t>
            </a:r>
            <a:endParaRPr lang="en-US" dirty="0" smtClean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en-US" dirty="0" smtClean="0">
                <a:solidFill>
                  <a:srgbClr val="0070C0"/>
                </a:solidFill>
              </a:rPr>
              <a:t>Substantive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Resolution can be forced</a:t>
            </a:r>
          </a:p>
          <a:p>
            <a:pPr lvl="1">
              <a:buNone/>
            </a:pPr>
            <a:r>
              <a:rPr lang="en-US" dirty="0" smtClean="0">
                <a:solidFill>
                  <a:srgbClr val="0070C0"/>
                </a:solidFill>
              </a:rPr>
              <a:t>Imposed by leader</a:t>
            </a:r>
          </a:p>
          <a:p>
            <a:pPr lvl="1">
              <a:buNone/>
            </a:pPr>
            <a:r>
              <a:rPr lang="en-US" dirty="0" smtClean="0">
                <a:solidFill>
                  <a:srgbClr val="0070C0"/>
                </a:solidFill>
              </a:rPr>
              <a:t>Direct compromise</a:t>
            </a:r>
          </a:p>
          <a:p>
            <a:pPr lvl="1">
              <a:buNone/>
            </a:pPr>
            <a:r>
              <a:rPr lang="en-US" dirty="0" smtClean="0">
                <a:solidFill>
                  <a:srgbClr val="0070C0"/>
                </a:solidFill>
              </a:rPr>
              <a:t>Vote</a:t>
            </a:r>
          </a:p>
          <a:p>
            <a:pPr algn="ctr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en-US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257800"/>
            <a:ext cx="8183880" cy="1051560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effectLst/>
              </a:rPr>
              <a:t>Small Group Communication Skills</a:t>
            </a:r>
            <a:endParaRPr lang="en-US" dirty="0">
              <a:solidFill>
                <a:srgbClr val="0070C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Solving Inherent Problems</a:t>
            </a:r>
          </a:p>
          <a:p>
            <a:pPr algn="ct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Conflict Management</a:t>
            </a:r>
            <a:endParaRPr lang="en-US" dirty="0" smtClean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en-US" dirty="0" smtClean="0">
                <a:solidFill>
                  <a:srgbClr val="0070C0"/>
                </a:solidFill>
              </a:rPr>
              <a:t>Substantive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Resolution can come from consensus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	</a:t>
            </a:r>
            <a:r>
              <a:rPr lang="en-US" sz="2400" dirty="0" smtClean="0">
                <a:solidFill>
                  <a:srgbClr val="0070C0"/>
                </a:solidFill>
              </a:rPr>
              <a:t>Make conflict clear</a:t>
            </a:r>
          </a:p>
          <a:p>
            <a:pPr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	Discuss both sides respectfully</a:t>
            </a:r>
          </a:p>
          <a:p>
            <a:pPr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	Focus on specific issue/listen actively</a:t>
            </a:r>
          </a:p>
          <a:p>
            <a:pPr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	Summarize strengths of each argument</a:t>
            </a:r>
          </a:p>
          <a:p>
            <a:pPr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	Look for common ground</a:t>
            </a:r>
          </a:p>
          <a:p>
            <a:pPr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	Take a break</a:t>
            </a: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en-US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81600"/>
            <a:ext cx="8183880" cy="1051560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effectLst/>
              </a:rPr>
              <a:t>Small Group Communication Skills</a:t>
            </a:r>
            <a:endParaRPr lang="en-US" dirty="0">
              <a:solidFill>
                <a:srgbClr val="0070C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Solving Inherent Problems</a:t>
            </a:r>
          </a:p>
          <a:p>
            <a:pPr algn="ct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Conflict Management</a:t>
            </a:r>
            <a:endParaRPr lang="en-US" dirty="0" smtClean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en-US" dirty="0" smtClean="0">
                <a:solidFill>
                  <a:srgbClr val="0070C0"/>
                </a:solidFill>
              </a:rPr>
              <a:t>Interpersonal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Encourage individuals to: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	</a:t>
            </a:r>
            <a:r>
              <a:rPr lang="en-US" sz="2400" dirty="0" smtClean="0">
                <a:solidFill>
                  <a:srgbClr val="0070C0"/>
                </a:solidFill>
              </a:rPr>
              <a:t>Sleep on it</a:t>
            </a:r>
          </a:p>
          <a:p>
            <a:pPr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	Check with 3</a:t>
            </a:r>
            <a:r>
              <a:rPr lang="en-US" sz="2400" baseline="30000" dirty="0" smtClean="0">
                <a:solidFill>
                  <a:srgbClr val="0070C0"/>
                </a:solidFill>
              </a:rPr>
              <a:t>rd</a:t>
            </a:r>
            <a:r>
              <a:rPr lang="en-US" sz="2400" dirty="0" smtClean="0">
                <a:solidFill>
                  <a:srgbClr val="0070C0"/>
                </a:solidFill>
              </a:rPr>
              <a:t> person</a:t>
            </a:r>
          </a:p>
          <a:p>
            <a:pPr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	Define/identify/state specific conflict</a:t>
            </a:r>
          </a:p>
          <a:p>
            <a:pPr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	Identify exactly what outcome he/she </a:t>
            </a:r>
          </a:p>
          <a:p>
            <a:pPr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		wants</a:t>
            </a:r>
          </a:p>
          <a:p>
            <a:pPr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	Work for good outcome and let it go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	</a:t>
            </a: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en-US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05400"/>
            <a:ext cx="8183880" cy="1051560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effectLst/>
              </a:rPr>
              <a:t>Small Group Communication Skills</a:t>
            </a:r>
            <a:endParaRPr lang="en-US" dirty="0">
              <a:solidFill>
                <a:srgbClr val="0070C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Solving Inherent Problems</a:t>
            </a:r>
          </a:p>
          <a:p>
            <a:pPr algn="ct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Conflict Management</a:t>
            </a:r>
            <a:endParaRPr lang="en-US" dirty="0" smtClean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en-US" dirty="0" smtClean="0">
                <a:solidFill>
                  <a:srgbClr val="0070C0"/>
                </a:solidFill>
              </a:rPr>
              <a:t>Dysfunctional Members</a:t>
            </a: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Identify specific role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Most common are controller, blocker, ghost</a:t>
            </a: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en-US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Teaching Oral Communication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-Establish effective atmosphere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10200"/>
            <a:ext cx="8183880" cy="1051560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effectLst/>
              </a:rPr>
              <a:t>Small Group Communication Skills</a:t>
            </a:r>
            <a:endParaRPr lang="en-US" dirty="0">
              <a:solidFill>
                <a:srgbClr val="0070C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>
                <a:solidFill>
                  <a:srgbClr val="0070C0"/>
                </a:solidFill>
              </a:rPr>
              <a:t>Controller/Blocker:</a:t>
            </a:r>
          </a:p>
          <a:p>
            <a:pPr algn="ctr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-Wait for pause then state your opinion or ask for opinion of others</a:t>
            </a:r>
          </a:p>
          <a:p>
            <a:pPr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-If interrupted – “Wait, let me finish…”</a:t>
            </a:r>
          </a:p>
          <a:p>
            <a:pPr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-”I’m concerned we’re running out of time and we haven’t heard from everyone.”</a:t>
            </a:r>
          </a:p>
          <a:p>
            <a:pPr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-”Ok.  I think we get it.  What does everybody else think?”</a:t>
            </a:r>
          </a:p>
          <a:p>
            <a:pPr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-”I thought we’d already discussed this.  Does anyone else feel the need to talk about it again?”</a:t>
            </a: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en-US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10200"/>
            <a:ext cx="8183880" cy="1051560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effectLst/>
              </a:rPr>
              <a:t>Small Group Communication Skills</a:t>
            </a:r>
            <a:endParaRPr lang="en-US" dirty="0">
              <a:solidFill>
                <a:srgbClr val="0070C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>
                <a:solidFill>
                  <a:srgbClr val="0070C0"/>
                </a:solidFill>
              </a:rPr>
              <a:t>Ghost:</a:t>
            </a:r>
          </a:p>
          <a:p>
            <a:pPr algn="ctr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Identify and address reasons:</a:t>
            </a:r>
          </a:p>
          <a:p>
            <a:pPr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	Anxious or shy – Encourage and support</a:t>
            </a:r>
          </a:p>
          <a:p>
            <a:pPr>
              <a:buNone/>
            </a:pPr>
            <a:endParaRPr lang="en-US" sz="24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	Irresponsible or lazy -  Confront without venting</a:t>
            </a:r>
          </a:p>
          <a:p>
            <a:pPr>
              <a:buNone/>
            </a:pPr>
            <a:endParaRPr lang="en-US" sz="24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	“We’re all getting graded on this.  We’re all evaluating one another.  We all need to do the work.”</a:t>
            </a:r>
          </a:p>
          <a:p>
            <a:pPr>
              <a:buNone/>
            </a:pPr>
            <a:endParaRPr lang="en-US" sz="2400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en-US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0070C0"/>
                </a:solidFill>
                <a:effectLst/>
              </a:rPr>
              <a:t>Assigning Group Projects</a:t>
            </a:r>
            <a:endParaRPr lang="en-US" dirty="0">
              <a:solidFill>
                <a:srgbClr val="0070C0"/>
              </a:solidFill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effectLst/>
              </a:rPr>
              <a:t>Group Assignments</a:t>
            </a:r>
            <a:endParaRPr lang="en-US" dirty="0">
              <a:solidFill>
                <a:srgbClr val="0070C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-Focus on specific skills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effectLst/>
              </a:rPr>
              <a:t>Group Assignments</a:t>
            </a:r>
            <a:endParaRPr lang="en-US" dirty="0">
              <a:solidFill>
                <a:srgbClr val="0070C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-Focus on specific skills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-Integrate skills with class content and time limitations</a:t>
            </a: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effectLst/>
              </a:rPr>
              <a:t>Group Assignments</a:t>
            </a:r>
            <a:endParaRPr lang="en-US" dirty="0">
              <a:solidFill>
                <a:srgbClr val="0070C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-Focus on specific skills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-Integrate skills with class content and time limitations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-Make product meaningful</a:t>
            </a: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effectLst/>
              </a:rPr>
              <a:t>Group Assignments</a:t>
            </a:r>
            <a:endParaRPr lang="en-US" dirty="0">
              <a:solidFill>
                <a:srgbClr val="0070C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-Focus on specific skills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-Integrate skills with class content and time limitations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-Make product meaningful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-Ask for focused and coherent product</a:t>
            </a: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effectLst/>
              </a:rPr>
              <a:t>Group Assignments</a:t>
            </a:r>
            <a:endParaRPr lang="en-US" dirty="0">
              <a:solidFill>
                <a:srgbClr val="0070C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-Focus on specific skills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-Integrate skills with class content and time limitations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-Make product meaningful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-Ask for focused and coherent product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-Include substantial written component</a:t>
            </a: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effectLst/>
              </a:rPr>
              <a:t>Group Assignments</a:t>
            </a:r>
            <a:endParaRPr lang="en-US" dirty="0">
              <a:solidFill>
                <a:srgbClr val="0070C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-Focus on specific skills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-Integrate skills with class content and time limitations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-Make product meaningful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-Ask for focused and coherent product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-Include substantial written component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-Ask for student evaluations of themselves and the group experience</a:t>
            </a: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410200"/>
            <a:ext cx="8183880" cy="1051560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effectLst/>
              </a:rPr>
              <a:t>Group Assignments</a:t>
            </a:r>
            <a:endParaRPr lang="en-US" dirty="0">
              <a:solidFill>
                <a:srgbClr val="0070C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Simple Tasks</a:t>
            </a:r>
          </a:p>
          <a:p>
            <a:pPr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-Generate and support arguments and counter-arguments</a:t>
            </a:r>
          </a:p>
          <a:p>
            <a:pPr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-Draw up lists of similarities and differences</a:t>
            </a:r>
          </a:p>
          <a:p>
            <a:pPr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-List items from experience/observation</a:t>
            </a:r>
          </a:p>
          <a:p>
            <a:pPr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-Respond to writing or reading</a:t>
            </a:r>
          </a:p>
          <a:p>
            <a:pPr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-Generate list of ideas</a:t>
            </a:r>
          </a:p>
          <a:p>
            <a:pPr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-Generate list of questions about reading/assignment and identify most important ones</a:t>
            </a:r>
          </a:p>
          <a:p>
            <a:pPr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-Make categories and populate them</a:t>
            </a:r>
          </a:p>
          <a:p>
            <a:pPr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-Find evidence for conclusion</a:t>
            </a:r>
          </a:p>
          <a:p>
            <a:pPr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-Diagnose/Analyze problem</a:t>
            </a:r>
          </a:p>
          <a:p>
            <a:pPr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Teaching Oral Communication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-Establish effective atmosphere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-Teach specific skills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0070C0"/>
                </a:solidFill>
                <a:effectLst/>
              </a:rPr>
              <a:t>Project Evaluation</a:t>
            </a:r>
            <a:endParaRPr lang="en-US" dirty="0">
              <a:solidFill>
                <a:srgbClr val="0070C0"/>
              </a:solidFill>
              <a:effectLst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effectLst/>
              </a:rPr>
              <a:t>Project Evaluation</a:t>
            </a:r>
            <a:endParaRPr lang="en-US" dirty="0">
              <a:solidFill>
                <a:srgbClr val="0070C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-What you don’t evaluate, they don’t see as important</a:t>
            </a: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effectLst/>
              </a:rPr>
              <a:t>Project Evaluation</a:t>
            </a:r>
            <a:endParaRPr lang="en-US" dirty="0">
              <a:solidFill>
                <a:srgbClr val="0070C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-What you don’t evaluate, they don’t see as important</a:t>
            </a: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-Evaluation is </a:t>
            </a:r>
            <a:r>
              <a:rPr lang="en-US" smtClean="0">
                <a:solidFill>
                  <a:srgbClr val="0070C0"/>
                </a:solidFill>
              </a:rPr>
              <a:t>strategic communication</a:t>
            </a: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Teaching Oral Communication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-Establish effective atmosphere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-Teach specific skills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-Low risk opportunities to practice</a:t>
            </a:r>
          </a:p>
          <a:p>
            <a:pPr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Teaching Oral Communication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-Establish effective atmosphere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-Teach specific skills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-Low risk opportunities to practice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-Assignments integrate skills with content</a:t>
            </a:r>
          </a:p>
          <a:p>
            <a:pPr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Teaching Oral Communication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-Establish effective atmosphere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-Teach specific skills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-Low risk opportunities to practice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-Assignments integrate skills with content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-Make assignments and grading criteria explicit</a:t>
            </a: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Teaching Oral Communication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-Establish effective atmosphere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-Teach specific skills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-Low risk opportunities to practice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-Assignments integrate skills with content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-Make assignments and grading criteria explicit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-Offer effective, concrete feedback</a:t>
            </a: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Teaching Oral Communication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-Establish effective atmosphere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-Teach specific skills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-Low risk opportunities to practice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-Assignments integrate skills with content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-Make assignments and grading criteria explicit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-Offer effective, concrete feedback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-Repeat</a:t>
            </a: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1437</TotalTime>
  <Words>819</Words>
  <Application>Microsoft Office PowerPoint</Application>
  <PresentationFormat>On-screen Show (4:3)</PresentationFormat>
  <Paragraphs>254</Paragraphs>
  <Slides>42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Aspect</vt:lpstr>
      <vt:lpstr>Small Group Projects</vt:lpstr>
      <vt:lpstr>Teaching Oral Communication</vt:lpstr>
      <vt:lpstr>Teaching Oral Communication</vt:lpstr>
      <vt:lpstr>Teaching Oral Communication</vt:lpstr>
      <vt:lpstr>Teaching Oral Communication</vt:lpstr>
      <vt:lpstr>Teaching Oral Communication</vt:lpstr>
      <vt:lpstr>Teaching Oral Communication</vt:lpstr>
      <vt:lpstr>Teaching Oral Communication</vt:lpstr>
      <vt:lpstr>Teaching Oral Communication</vt:lpstr>
      <vt:lpstr>An Effective Atmosphere</vt:lpstr>
      <vt:lpstr>Small Group Communication Skills</vt:lpstr>
      <vt:lpstr>Small Group Communication Skills</vt:lpstr>
      <vt:lpstr>Small Group Communication Skills</vt:lpstr>
      <vt:lpstr>Small Group Communication Skills</vt:lpstr>
      <vt:lpstr>Small Group Communications Skills</vt:lpstr>
      <vt:lpstr>Small Group Communication Skills</vt:lpstr>
      <vt:lpstr>Small Group Communication Skills</vt:lpstr>
      <vt:lpstr>Small Group Communication Skills</vt:lpstr>
      <vt:lpstr>Small Group Communication Skills</vt:lpstr>
      <vt:lpstr>Small Group Communication Skills</vt:lpstr>
      <vt:lpstr>Small Group Communication Skills</vt:lpstr>
      <vt:lpstr>Conflict Management</vt:lpstr>
      <vt:lpstr>Small Group Communication Skills</vt:lpstr>
      <vt:lpstr>Small Group Communication Skills</vt:lpstr>
      <vt:lpstr>Small Group Communication Skills</vt:lpstr>
      <vt:lpstr>Small Group Communication Skills</vt:lpstr>
      <vt:lpstr>Small Group Communication Skills</vt:lpstr>
      <vt:lpstr>Small Group Communication Skills</vt:lpstr>
      <vt:lpstr>Small Group Communication Skills</vt:lpstr>
      <vt:lpstr>Small Group Communication Skills</vt:lpstr>
      <vt:lpstr>Small Group Communication Skills</vt:lpstr>
      <vt:lpstr>Assigning Group Projects</vt:lpstr>
      <vt:lpstr>Group Assignments</vt:lpstr>
      <vt:lpstr>Group Assignments</vt:lpstr>
      <vt:lpstr>Group Assignments</vt:lpstr>
      <vt:lpstr>Group Assignments</vt:lpstr>
      <vt:lpstr>Group Assignments</vt:lpstr>
      <vt:lpstr>Group Assignments</vt:lpstr>
      <vt:lpstr>Group Assignments</vt:lpstr>
      <vt:lpstr>Project Evaluation</vt:lpstr>
      <vt:lpstr>Project Evaluation</vt:lpstr>
      <vt:lpstr>Project Evaluation</vt:lpstr>
    </vt:vector>
  </TitlesOfParts>
  <Company>Roanoke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Small Group Projects</dc:title>
  <dc:creator>emalbon</dc:creator>
  <cp:lastModifiedBy>Joseph Q. Boswell</cp:lastModifiedBy>
  <cp:revision>22</cp:revision>
  <dcterms:created xsi:type="dcterms:W3CDTF">2009-04-01T14:39:25Z</dcterms:created>
  <dcterms:modified xsi:type="dcterms:W3CDTF">2010-06-21T18:52:00Z</dcterms:modified>
</cp:coreProperties>
</file>